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9" r:id="rId3"/>
    <p:sldId id="280" r:id="rId4"/>
    <p:sldId id="281" r:id="rId5"/>
    <p:sldId id="282" r:id="rId6"/>
    <p:sldId id="277" r:id="rId7"/>
    <p:sldId id="273" r:id="rId8"/>
    <p:sldId id="269" r:id="rId9"/>
    <p:sldId id="265" r:id="rId10"/>
    <p:sldId id="266" r:id="rId11"/>
    <p:sldId id="267" r:id="rId12"/>
    <p:sldId id="268" r:id="rId13"/>
    <p:sldId id="278" r:id="rId14"/>
    <p:sldId id="270" r:id="rId15"/>
    <p:sldId id="271" r:id="rId16"/>
    <p:sldId id="276" r:id="rId17"/>
    <p:sldId id="272" r:id="rId18"/>
    <p:sldId id="275" r:id="rId19"/>
    <p:sldId id="26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01D46"/>
    <a:srgbClr val="F2F2F2"/>
    <a:srgbClr val="F6BE40"/>
    <a:srgbClr val="E81E48"/>
    <a:srgbClr val="F2A341"/>
    <a:srgbClr val="5F618A"/>
    <a:srgbClr val="313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763405544448973E-2"/>
          <c:y val="3.3335683096337373E-2"/>
          <c:w val="0.94962791084028242"/>
          <c:h val="0.928482726792771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062-49D3-8DE9-D7D8D7ECA59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062-49D3-8DE9-D7D8D7ECA59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0062-49D3-8DE9-D7D8D7ECA59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062-49D3-8DE9-D7D8D7ECA59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4-0062-49D3-8DE9-D7D8D7ECA59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62-49D3-8DE9-D7D8D7ECA59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62-49D3-8DE9-D7D8D7ECA59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62-49D3-8DE9-D7D8D7ECA59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62-49D3-8DE9-D7D8D7ECA59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62-49D3-8DE9-D7D8D7ECA5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GRAFICI!$B$14:$B$18</c:f>
              <c:numCache>
                <c:formatCode>General</c:formatCode>
                <c:ptCount val="5"/>
              </c:numCache>
            </c:numRef>
          </c:cat>
          <c:val>
            <c:numRef>
              <c:f>GRAFICI!$A$14:$A$18</c:f>
              <c:numCache>
                <c:formatCode>General</c:formatCode>
                <c:ptCount val="5"/>
                <c:pt idx="0">
                  <c:v>2.7</c:v>
                </c:pt>
                <c:pt idx="1">
                  <c:v>3.3</c:v>
                </c:pt>
                <c:pt idx="2">
                  <c:v>2.7</c:v>
                </c:pt>
                <c:pt idx="3">
                  <c:v>2.5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62-49D3-8DE9-D7D8D7ECA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57376224"/>
        <c:axId val="-1357378944"/>
      </c:barChart>
      <c:catAx>
        <c:axId val="-135737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357378944"/>
        <c:crosses val="autoZero"/>
        <c:auto val="1"/>
        <c:lblAlgn val="ctr"/>
        <c:lblOffset val="100"/>
        <c:noMultiLvlLbl val="0"/>
      </c:catAx>
      <c:valAx>
        <c:axId val="-1357378944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-1357376224"/>
        <c:crosses val="autoZero"/>
        <c:crossBetween val="between"/>
        <c:majorUnit val="1"/>
        <c:minorUnit val="0.1"/>
      </c:valAx>
    </c:plotArea>
    <c:plotVisOnly val="1"/>
    <c:dispBlanksAs val="gap"/>
    <c:showDLblsOverMax val="0"/>
  </c:chart>
  <c:txPr>
    <a:bodyPr/>
    <a:lstStyle/>
    <a:p>
      <a:pPr>
        <a:defRPr sz="1200">
          <a:latin typeface="Lato" panose="020F0502020204030203"/>
        </a:defRPr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0.11667</cdr:x>
      <cdr:y>0.96405</cdr:y>
    </cdr:from>
    <cdr:to>
      <cdr:x>0.33</cdr:x>
      <cdr:y>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33400" y="2247900"/>
          <a:ext cx="975360" cy="83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24825-1382-4764-92B0-210C6C876452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2433D-C736-47A2-BC4E-3A073BB315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947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2F127-0204-427A-B57B-5DEC261C6EBF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A12B9-90E3-40EA-875D-1A8508F42F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09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9CA00494-F05B-4593-B9C0-A1506CBF5439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480514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10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890665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11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69712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12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482329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9CA00494-F05B-4593-B9C0-A1506CBF5439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13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980602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14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020837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15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057292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16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493937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17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797299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18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743055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9CA00494-F05B-4593-B9C0-A1506CBF5439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19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34981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2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90179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3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362737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9CA00494-F05B-4593-B9C0-A1506CBF5439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4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8130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5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41811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9CA00494-F05B-4593-B9C0-A1506CBF5439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6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50135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7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748174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8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36567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604D978B-7D64-4370-997F-CA3BE5890152}" type="slidenum">
              <a:rPr 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9</a:t>
            </a:fld>
            <a:endParaRPr 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72310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357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02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57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6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58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02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33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64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99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63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10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4505-7082-45DE-A61A-4DA86C83F3CA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664B-4006-4409-AB5C-B2FD0AA3B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41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000" y="5949048"/>
            <a:ext cx="870963" cy="87096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" y="230636"/>
            <a:ext cx="1544082" cy="68455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595" y="6118601"/>
            <a:ext cx="1220772" cy="50410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182" y="432605"/>
            <a:ext cx="1151764" cy="33411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692" y="406786"/>
            <a:ext cx="1202089" cy="34977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11" y="230637"/>
            <a:ext cx="848995" cy="77138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34" b="22867"/>
          <a:stretch/>
        </p:blipFill>
        <p:spPr>
          <a:xfrm>
            <a:off x="512667" y="6176094"/>
            <a:ext cx="1329653" cy="49284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11" y="6222328"/>
            <a:ext cx="1552975" cy="40037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479" y="230637"/>
            <a:ext cx="774748" cy="70207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82" y="6118601"/>
            <a:ext cx="1476803" cy="53185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117" y="1002024"/>
            <a:ext cx="4892381" cy="4973791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01" y="230637"/>
            <a:ext cx="1160573" cy="684557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347" y="410823"/>
            <a:ext cx="1239861" cy="377681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677" y="6197083"/>
            <a:ext cx="1737227" cy="425621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4211393" y="2775588"/>
            <a:ext cx="7469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sz="4000" b="1" dirty="0" smtClean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2376554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Livello di formalizzazione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33560" y="1797837"/>
            <a:ext cx="11268075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Circa la metà delle imprese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rispondenti afferma di adottare azioni, pratiche e programmi di carattere 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unicamente informale.</a:t>
            </a:r>
            <a:endParaRPr lang="it-IT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3560" y="4063736"/>
            <a:ext cx="10687578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Allo stesso tempo, 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 quasi totalità dei rispondenti non ha istituito al proprio interno un’unità organizzativa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 responsabilità formale sulle azioni, pratiche e programmi oggetto di studio.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Arco 11"/>
          <p:cNvSpPr/>
          <p:nvPr/>
        </p:nvSpPr>
        <p:spPr>
          <a:xfrm rot="10800000">
            <a:off x="982443" y="1606143"/>
            <a:ext cx="1558343" cy="1552988"/>
          </a:xfrm>
          <a:prstGeom prst="arc">
            <a:avLst>
              <a:gd name="adj1" fmla="val 16200000"/>
              <a:gd name="adj2" fmla="val 54134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849768" y="2713565"/>
            <a:ext cx="3900240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Carattere informale: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44%</a:t>
            </a:r>
            <a:endParaRPr lang="it-IT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Carattere formale: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22%</a:t>
            </a:r>
          </a:p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Entrambi (formale + informale):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33%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224531" y="2379108"/>
            <a:ext cx="5464934" cy="921876"/>
          </a:xfrm>
          <a:prstGeom prst="rect">
            <a:avLst/>
          </a:prstGeom>
          <a:noFill/>
          <a:ln w="28575">
            <a:solidFill>
              <a:srgbClr val="E01D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tale dato si affianca una forte presenza di iniziative di 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carattere estemporaneo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(definite ad hoc per far fronte a specifiche contingenze).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4350913" y="2906328"/>
            <a:ext cx="772732" cy="0"/>
          </a:xfrm>
          <a:prstGeom prst="straightConnector1">
            <a:avLst/>
          </a:prstGeom>
          <a:ln w="28575">
            <a:solidFill>
              <a:srgbClr val="E01D4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1895446" y="2777015"/>
            <a:ext cx="2354581" cy="255120"/>
          </a:xfrm>
          <a:prstGeom prst="rect">
            <a:avLst/>
          </a:prstGeom>
          <a:noFill/>
          <a:ln w="28575">
            <a:solidFill>
              <a:srgbClr val="E01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53304" y="4981885"/>
            <a:ext cx="9926434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apparente controtendenza: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più della metà dei rispondenti ha integrato il proprio orientamento alla gestione, integrazione e/o valorizzazione della diversità nel proprio set di valori (es: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mission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vision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codice etico, bilancio sociale, materiale di comunicazione,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ecc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643944" y="2385408"/>
            <a:ext cx="0" cy="173596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91" y="5265659"/>
            <a:ext cx="658113" cy="6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8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Rapporto con il territorio: il ruolo dell’ecosistema istituzionale</a:t>
            </a:r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3355085" y="3895594"/>
            <a:ext cx="1286090" cy="605306"/>
          </a:xfrm>
          <a:prstGeom prst="rect">
            <a:avLst/>
          </a:prstGeom>
          <a:solidFill>
            <a:srgbClr val="E01D46"/>
          </a:solidFill>
          <a:ln w="28575">
            <a:solidFill>
              <a:srgbClr val="E01D46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IMPRESA</a:t>
            </a:r>
            <a:endParaRPr lang="it-IT" b="1" dirty="0">
              <a:solidFill>
                <a:schemeClr val="bg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4489971" y="3431953"/>
            <a:ext cx="386365" cy="3863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2970266" y="4571734"/>
            <a:ext cx="399245" cy="3992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4509292" y="4571737"/>
            <a:ext cx="399245" cy="39924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4708989" y="4161223"/>
            <a:ext cx="59920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 flipV="1">
            <a:off x="3936183" y="3328922"/>
            <a:ext cx="1" cy="48939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 flipV="1">
            <a:off x="3936183" y="4571736"/>
            <a:ext cx="1" cy="48939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3324512" y="2923236"/>
            <a:ext cx="1264169" cy="354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Sindacati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416187" y="3988968"/>
            <a:ext cx="1161274" cy="354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Università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282008" y="5144847"/>
            <a:ext cx="1359167" cy="5449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Camera di commercio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305260" y="3988968"/>
            <a:ext cx="1137744" cy="354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Enti locali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1715004" y="4884049"/>
            <a:ext cx="1154560" cy="354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Comunità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Rettangolo con angoli ritagliati in diagonale 31"/>
          <p:cNvSpPr/>
          <p:nvPr/>
        </p:nvSpPr>
        <p:spPr>
          <a:xfrm>
            <a:off x="984739" y="2749372"/>
            <a:ext cx="5864038" cy="3097636"/>
          </a:xfrm>
          <a:prstGeom prst="snip2DiagRect">
            <a:avLst/>
          </a:prstGeom>
          <a:noFill/>
          <a:ln w="28575">
            <a:solidFill>
              <a:srgbClr val="E01D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atin typeface="Lato" panose="020F0502020204030203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715004" y="2338184"/>
            <a:ext cx="47070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b="1" dirty="0" smtClean="0">
                <a:solidFill>
                  <a:srgbClr val="C00000"/>
                </a:solidFill>
                <a:latin typeface="Lato" panose="020F0502020204030203"/>
                <a:ea typeface="MS Gothic" pitchFamily="49" charset="-128"/>
              </a:rPr>
              <a:t>ECOSISTEMA ISTITUZIONALE DI RIFERIMENTO</a:t>
            </a:r>
            <a:endParaRPr lang="it-IT" b="1" dirty="0">
              <a:solidFill>
                <a:srgbClr val="C00000"/>
              </a:solidFill>
              <a:latin typeface="Lato" panose="020F0502020204030203"/>
              <a:ea typeface="MS Gothic" pitchFamily="49" charset="-128"/>
            </a:endParaRPr>
          </a:p>
        </p:txBody>
      </p:sp>
      <p:cxnSp>
        <p:nvCxnSpPr>
          <p:cNvPr id="39" name="Connettore 2 38"/>
          <p:cNvCxnSpPr/>
          <p:nvPr/>
        </p:nvCxnSpPr>
        <p:spPr>
          <a:xfrm flipH="1" flipV="1">
            <a:off x="2970268" y="3419076"/>
            <a:ext cx="399245" cy="39924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2660765" y="4185369"/>
            <a:ext cx="643047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4933601" y="2984516"/>
            <a:ext cx="1359167" cy="5409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Associazioni di categoria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1403797" y="3175465"/>
            <a:ext cx="1465767" cy="354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Enti di ricerca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7041051" y="3277405"/>
            <a:ext cx="4343874" cy="1475873"/>
          </a:xfrm>
          <a:prstGeom prst="rect">
            <a:avLst/>
          </a:prstGeom>
          <a:noFill/>
          <a:ln w="28575">
            <a:solidFill>
              <a:srgbClr val="E01D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Due imprese su tre riconoscono alle 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istituzioni del territorio un ruolo significativo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nell’implementazione di azioni, pratiche e programmi di gestione e valorizzazione della diversità.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4949287" y="4884049"/>
            <a:ext cx="1757043" cy="3541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  <a:ea typeface="Verdana" panose="020B0604030504040204" pitchFamily="34" charset="0"/>
                <a:cs typeface="Verdana" panose="020B0604030504040204" pitchFamily="34" charset="0"/>
              </a:rPr>
              <a:t>Associazionismo</a:t>
            </a:r>
            <a:endParaRPr lang="it-IT" dirty="0">
              <a:solidFill>
                <a:schemeClr val="tx1"/>
              </a:solidFill>
              <a:latin typeface="Lato" panose="020F0502020204030203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334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841166" y="1661658"/>
            <a:ext cx="7520232" cy="1319987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it-IT" dirty="0" smtClean="0">
                <a:solidFill>
                  <a:schemeClr val="tx1"/>
                </a:solidFill>
                <a:latin typeface="Lato" panose="020F0502020204030203"/>
              </a:rPr>
              <a:t>Origine </a:t>
            </a:r>
            <a:r>
              <a:rPr lang="it-IT" dirty="0" err="1" smtClean="0">
                <a:solidFill>
                  <a:schemeClr val="tx1"/>
                </a:solidFill>
                <a:latin typeface="Lato" panose="020F0502020204030203"/>
              </a:rPr>
              <a:t>geoculturale</a:t>
            </a:r>
            <a:r>
              <a:rPr lang="it-IT" dirty="0" smtClean="0">
                <a:solidFill>
                  <a:schemeClr val="tx1"/>
                </a:solidFill>
                <a:latin typeface="Lato" panose="020F0502020204030203"/>
              </a:rPr>
              <a:t>, età e anzianità aziendale non sono ancora a far parte delle agende della maggior parte delle aziende contattate. </a:t>
            </a:r>
          </a:p>
          <a:p>
            <a:r>
              <a:rPr lang="it-IT" dirty="0" smtClean="0">
                <a:solidFill>
                  <a:schemeClr val="tx1"/>
                </a:solidFill>
                <a:latin typeface="Lato" panose="020F0502020204030203"/>
              </a:rPr>
              <a:t>Si tratta però di tematiche che stanno assumendo una rilevanza sempre maggiore.</a:t>
            </a:r>
            <a:endParaRPr lang="it-IT" dirty="0">
              <a:solidFill>
                <a:schemeClr val="tx1"/>
              </a:solidFill>
              <a:latin typeface="Lato" panose="020F0502020204030203"/>
            </a:endParaRPr>
          </a:p>
        </p:txBody>
      </p:sp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Principali tematiche di riferimento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graphicFrame>
        <p:nvGraphicFramePr>
          <p:cNvPr id="37" name="Grafico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330193"/>
              </p:ext>
            </p:extLst>
          </p:nvPr>
        </p:nvGraphicFramePr>
        <p:xfrm>
          <a:off x="726781" y="1559202"/>
          <a:ext cx="8752069" cy="4695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62079" y="6055796"/>
            <a:ext cx="1565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latin typeface="Lato" panose="020F0502020204030203"/>
              </a:rPr>
              <a:t>Origine </a:t>
            </a:r>
            <a:r>
              <a:rPr lang="it-IT" sz="1400" dirty="0" err="1" smtClean="0">
                <a:latin typeface="Lato" panose="020F0502020204030203"/>
              </a:rPr>
              <a:t>geoculturale</a:t>
            </a:r>
            <a:endParaRPr lang="it-IT" sz="1400" dirty="0">
              <a:latin typeface="Lato" panose="020F0502020204030203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3115981" y="6055796"/>
            <a:ext cx="89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Lato" panose="020F0502020204030203"/>
              </a:rPr>
              <a:t>Disabilità</a:t>
            </a:r>
            <a:endParaRPr lang="it-IT" sz="1400" dirty="0">
              <a:latin typeface="Lato" panose="020F0502020204030203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4902515" y="6055795"/>
            <a:ext cx="531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Lato" panose="020F0502020204030203"/>
              </a:rPr>
              <a:t> Età</a:t>
            </a:r>
            <a:endParaRPr lang="it-IT" sz="1400" dirty="0">
              <a:latin typeface="Lato" panose="020F0502020204030203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6355694" y="6055796"/>
            <a:ext cx="949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latin typeface="Lato" panose="020F0502020204030203"/>
              </a:rPr>
              <a:t>Anzianità</a:t>
            </a:r>
          </a:p>
          <a:p>
            <a:pPr algn="ctr"/>
            <a:r>
              <a:rPr lang="it-IT" sz="1400" dirty="0" smtClean="0">
                <a:latin typeface="Lato" panose="020F0502020204030203"/>
              </a:rPr>
              <a:t>aziendale</a:t>
            </a:r>
            <a:endParaRPr lang="it-IT" sz="1400" dirty="0">
              <a:latin typeface="Lato" panose="020F0502020204030203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8158474" y="6055795"/>
            <a:ext cx="768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Lato" panose="020F0502020204030203"/>
              </a:rPr>
              <a:t>Genere</a:t>
            </a:r>
            <a:endParaRPr lang="it-IT" sz="1400" dirty="0">
              <a:latin typeface="Lato" panose="020F0502020204030203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3839469" y="1594130"/>
            <a:ext cx="7521929" cy="977481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</a:rPr>
              <a:t>Le azioni, pratiche e programmi adottati dalle aziende top 30 si occupano principalmente di tematiche riguardanti disabilità e genere: tale risultato può essere ricondotto al ruolo ricoperto dalle iniziative di PPO.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Figura a mano libera 5"/>
          <p:cNvSpPr/>
          <p:nvPr/>
        </p:nvSpPr>
        <p:spPr>
          <a:xfrm>
            <a:off x="1931830" y="2588654"/>
            <a:ext cx="1815921" cy="1300766"/>
          </a:xfrm>
          <a:custGeom>
            <a:avLst/>
            <a:gdLst>
              <a:gd name="connsiteX0" fmla="*/ 1751526 w 1751526"/>
              <a:gd name="connsiteY0" fmla="*/ 32686 h 1552393"/>
              <a:gd name="connsiteX1" fmla="*/ 528034 w 1751526"/>
              <a:gd name="connsiteY1" fmla="*/ 200111 h 1552393"/>
              <a:gd name="connsiteX2" fmla="*/ 0 w 1751526"/>
              <a:gd name="connsiteY2" fmla="*/ 1552393 h 1552393"/>
              <a:gd name="connsiteX3" fmla="*/ 0 w 1751526"/>
              <a:gd name="connsiteY3" fmla="*/ 1552393 h 155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526" h="1552393">
                <a:moveTo>
                  <a:pt x="1751526" y="32686"/>
                </a:moveTo>
                <a:cubicBezTo>
                  <a:pt x="1285740" y="-10244"/>
                  <a:pt x="819955" y="-53173"/>
                  <a:pt x="528034" y="200111"/>
                </a:cubicBezTo>
                <a:cubicBezTo>
                  <a:pt x="236113" y="453395"/>
                  <a:pt x="0" y="1552393"/>
                  <a:pt x="0" y="1552393"/>
                </a:cubicBezTo>
                <a:lnTo>
                  <a:pt x="0" y="1552393"/>
                </a:lnTo>
              </a:path>
            </a:pathLst>
          </a:cu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/>
        </p:nvCxnSpPr>
        <p:spPr>
          <a:xfrm>
            <a:off x="5206659" y="3070542"/>
            <a:ext cx="0" cy="818878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6857843" y="3070542"/>
            <a:ext cx="0" cy="1087188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igura a mano libera 18"/>
          <p:cNvSpPr/>
          <p:nvPr/>
        </p:nvSpPr>
        <p:spPr>
          <a:xfrm>
            <a:off x="3529264" y="2395470"/>
            <a:ext cx="218487" cy="869426"/>
          </a:xfrm>
          <a:custGeom>
            <a:avLst/>
            <a:gdLst>
              <a:gd name="connsiteX0" fmla="*/ 167425 w 167425"/>
              <a:gd name="connsiteY0" fmla="*/ 0 h 811369"/>
              <a:gd name="connsiteX1" fmla="*/ 51515 w 167425"/>
              <a:gd name="connsiteY1" fmla="*/ 270456 h 811369"/>
              <a:gd name="connsiteX2" fmla="*/ 0 w 167425"/>
              <a:gd name="connsiteY2" fmla="*/ 811369 h 81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25" h="811369">
                <a:moveTo>
                  <a:pt x="167425" y="0"/>
                </a:moveTo>
                <a:cubicBezTo>
                  <a:pt x="123422" y="67614"/>
                  <a:pt x="79419" y="135228"/>
                  <a:pt x="51515" y="270456"/>
                </a:cubicBezTo>
                <a:cubicBezTo>
                  <a:pt x="23611" y="405684"/>
                  <a:pt x="10732" y="710485"/>
                  <a:pt x="0" y="811369"/>
                </a:cubicBezTo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1 28"/>
          <p:cNvCxnSpPr/>
          <p:nvPr/>
        </p:nvCxnSpPr>
        <p:spPr>
          <a:xfrm>
            <a:off x="8542882" y="2639139"/>
            <a:ext cx="0" cy="431403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98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7" grpId="0" animBg="1"/>
      <p:bldP spid="47" grpId="1" animBg="1"/>
      <p:bldP spid="6" grpId="0" animBg="1"/>
      <p:bldP spid="6" grpId="1" animBg="1"/>
      <p:bldP spid="19" grpId="0" animBg="1"/>
      <p:bldP spid="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117" y="1002024"/>
            <a:ext cx="4892381" cy="4973791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374241" y="2621041"/>
            <a:ext cx="5284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Case </a:t>
            </a:r>
            <a:r>
              <a:rPr lang="it-IT" sz="4000" b="1" dirty="0" err="1" smtClean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studies</a:t>
            </a:r>
            <a:endParaRPr lang="it-IT" sz="4000" b="1" dirty="0">
              <a:solidFill>
                <a:srgbClr val="E01D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0" y="6407239"/>
            <a:ext cx="12192000" cy="450761"/>
          </a:xfrm>
          <a:prstGeom prst="rect">
            <a:avLst/>
          </a:prstGeom>
          <a:solidFill>
            <a:srgbClr val="E01D46"/>
          </a:solidFill>
          <a:ln w="1260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0" y="0"/>
            <a:ext cx="12192000" cy="450761"/>
          </a:xfrm>
          <a:prstGeom prst="rect">
            <a:avLst/>
          </a:prstGeom>
          <a:solidFill>
            <a:srgbClr val="E01D46"/>
          </a:solidFill>
          <a:ln w="1260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Koehler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52886" y="1862831"/>
            <a:ext cx="11225221" cy="175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85750" indent="-285750" eaLnBrk="1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 sede Koehler di Reggio Emilia non ha per il momento attivato programmi formali o pratiche informali di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       Ciò è da ricondursi alla complessiva composizione del personale, caratterizzato da un basso grado di multiculturalità.</a:t>
            </a:r>
          </a:p>
          <a:p>
            <a:pPr marL="285750" indent="-285750" eaLnBrk="1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Tuttavia, l’attenzione di Koehler verso l’RSI, la dimensione di business internazionale e la struttura organizzativa internazionalizzata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(trattasi di impresa multinazionale) 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hanno portato alla costruzione di un </a:t>
            </a:r>
            <a:r>
              <a:rPr lang="it-IT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toolkit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di iniziative volto a integrare la multiculturalità nei processi aziendali.</a:t>
            </a:r>
            <a:endParaRPr lang="it-IT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1997090" y="2318197"/>
            <a:ext cx="2468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/>
          <p:cNvSpPr/>
          <p:nvPr/>
        </p:nvSpPr>
        <p:spPr>
          <a:xfrm rot="10800000">
            <a:off x="970427" y="2819841"/>
            <a:ext cx="1659101" cy="1552988"/>
          </a:xfrm>
          <a:prstGeom prst="arc">
            <a:avLst>
              <a:gd name="adj1" fmla="val 19677766"/>
              <a:gd name="adj2" fmla="val 54134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322678" y="3754880"/>
            <a:ext cx="9939480" cy="210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-342900" eaLnBrk="1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Progetto SPRAR: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collaborazione con il Consorzio Oscar Romero per l’inserimento lavorativo di 5 richiedenti asilo.</a:t>
            </a:r>
            <a:endParaRPr lang="it-IT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indent="-342900" eaLnBrk="1" hangingPunct="1">
              <a:lnSpc>
                <a:spcPct val="100000"/>
              </a:lnSpc>
              <a:buClrTx/>
              <a:buSzTx/>
              <a:buFont typeface="+mj-lt"/>
              <a:buAutoNum type="arabicPeriod"/>
            </a:pPr>
            <a:r>
              <a:rPr lang="it-IT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Globus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Smart: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piattaforma che favorisce le interrelazioni tra i dipendenti di Koehler e gli stakeholder internazionali con cui interagiscono quotidianamente (orientamento al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crosscultural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management).</a:t>
            </a:r>
            <a:endParaRPr lang="it-IT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indent="-342900" eaLnBrk="1" hangingPunct="1">
              <a:lnSpc>
                <a:spcPct val="100000"/>
              </a:lnSpc>
              <a:buClrTx/>
              <a:buSzTx/>
              <a:buFont typeface="+mj-lt"/>
              <a:buAutoNum type="arabicPeriod"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Sistema gestionale SAP: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l’integrazione di tale sistema nei processi di Koehler ha portato alla necessità di gestire meeting paralleli caratterizzati da una forte componente multiculturale (orientamento al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crosscultural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management).</a:t>
            </a:r>
            <a:endParaRPr lang="it-IT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1184856" y="3795322"/>
            <a:ext cx="10048533" cy="579023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8399665" y="3471479"/>
            <a:ext cx="2227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latin typeface="Lato" panose="020F0502020204030203"/>
              </a:rPr>
              <a:t>DIMENSIONE LOCALE</a:t>
            </a:r>
            <a:endParaRPr lang="it-IT" b="1" dirty="0">
              <a:solidFill>
                <a:schemeClr val="accent5">
                  <a:lumMod val="75000"/>
                </a:schemeClr>
              </a:solidFill>
              <a:latin typeface="Lato" panose="020F0502020204030203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1184856" y="4451202"/>
            <a:ext cx="10048533" cy="1410493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7018986" y="5816206"/>
            <a:ext cx="360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Lato" panose="020F0502020204030203"/>
              </a:rPr>
              <a:t>DIMENSIONE INTERNAZIONALE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629084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2886" y="1862831"/>
            <a:ext cx="11225221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</a:pPr>
            <a:r>
              <a:rPr lang="it-IT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adotta da alcuni anni pratiche informali di </a:t>
            </a:r>
            <a:r>
              <a:rPr lang="it-IT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         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Tale informalità è in linea con l’ingresso ″</a:t>
            </a:r>
            <a:r>
              <a:rPr lang="it-IT" b="1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informale, ma non casuale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″ del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 nella quotidianità di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Arco 5"/>
          <p:cNvSpPr/>
          <p:nvPr/>
        </p:nvSpPr>
        <p:spPr>
          <a:xfrm rot="10800000">
            <a:off x="802138" y="1731214"/>
            <a:ext cx="1558343" cy="1552988"/>
          </a:xfrm>
          <a:prstGeom prst="arc">
            <a:avLst>
              <a:gd name="adj1" fmla="val 16200000"/>
              <a:gd name="adj2" fmla="val 54134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84956" y="2983483"/>
            <a:ext cx="10016679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PRINCIPALE DRIVER:</a:t>
            </a:r>
          </a:p>
          <a:p>
            <a:pPr marL="0" indent="0">
              <a:lnSpc>
                <a:spcPct val="100000"/>
              </a:lnSpc>
              <a:buClrTx/>
              <a:buSzTx/>
            </a:pPr>
            <a:r>
              <a:rPr lang="it-IT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Tali pratiche di DM sono fortemente business-</a:t>
            </a:r>
            <a:r>
              <a:rPr lang="it-IT" u="sng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oriented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l’apertura a nuove relazioni internazionali ha portato con sé l’esigenza di gestire un sempre maggiore grado di multiculturalità.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021983" y="3905359"/>
            <a:ext cx="0" cy="2931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84956" y="4198513"/>
            <a:ext cx="10016679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Tali esigenze hanno dunque guidato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nella scelta di insediare un dipendete di origine straniera nel reparto commerciale Tale dipendente poteva infatti rappresentare un importante snodo relazionale grazie al suo patrimonio di soft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skills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2021983" y="5120389"/>
            <a:ext cx="0" cy="2931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84956" y="5358100"/>
            <a:ext cx="10016679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Questa prima sperimentazione si è poi trasformata in una pratica informale diffusa e consolidata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a cui l’impresa fa particolare riferimento nella selezione del personale.</a:t>
            </a:r>
          </a:p>
        </p:txBody>
      </p:sp>
      <p:cxnSp>
        <p:nvCxnSpPr>
          <p:cNvPr id="19" name="Connettore 2 18"/>
          <p:cNvCxnSpPr/>
          <p:nvPr/>
        </p:nvCxnSpPr>
        <p:spPr>
          <a:xfrm>
            <a:off x="7290306" y="2060619"/>
            <a:ext cx="2468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742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3039" y="2352228"/>
            <a:ext cx="11225221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 l’ingresso di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un gruppo multinazionale, la diffusione di tali pratiche si è sempre più strettamente intrecciata con le dinamiche organizzative dell’impresa.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Arco 5"/>
          <p:cNvSpPr/>
          <p:nvPr/>
        </p:nvSpPr>
        <p:spPr>
          <a:xfrm rot="10800000">
            <a:off x="892291" y="2220611"/>
            <a:ext cx="1558343" cy="1552988"/>
          </a:xfrm>
          <a:prstGeom prst="arc">
            <a:avLst>
              <a:gd name="adj1" fmla="val 16200000"/>
              <a:gd name="adj2" fmla="val 54134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75109" y="3472880"/>
            <a:ext cx="10016679" cy="258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INTRECCIO CON LE DINAMICHE ORGANIZZATIVE:</a:t>
            </a:r>
          </a:p>
          <a:p>
            <a:pPr marL="0" indent="0">
              <a:lnSpc>
                <a:spcPct val="100000"/>
              </a:lnSpc>
              <a:buClrTx/>
              <a:buSzTx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Due esempi:</a:t>
            </a:r>
          </a:p>
          <a:p>
            <a:pPr indent="-342900">
              <a:lnSpc>
                <a:spcPct val="100000"/>
              </a:lnSpc>
              <a:buClrTx/>
              <a:buSzTx/>
              <a:buFont typeface="+mj-lt"/>
              <a:buAutoNum type="arabicPeriod"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Tiers/mini-meeting trasversali: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l’intensificarsi di tali occasioni di confronto con le altre sedi internazionali ha aumentato la necessità di figure capaci di gestire la multiculturalità e ha modificato i processi lavorativi e relazionali dell’impresa.</a:t>
            </a:r>
          </a:p>
          <a:p>
            <a:pPr indent="-342900">
              <a:lnSpc>
                <a:spcPct val="100000"/>
              </a:lnSpc>
              <a:buClrTx/>
              <a:buSzTx/>
              <a:buFont typeface="+mj-lt"/>
              <a:buAutoNum type="arabicPeriod"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Dimensione temporale: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l’esigenza di integrare i propri processi e calendari con quelli delle altri sedi internazionali ha portato a una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deterritorializzazione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del tempo       Ciò ha agevolato indirettamente gestione delle differenti esigenze temporali che accompagnano l’elevato tasso di diversità culturale del personale di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7972887" y="5293218"/>
            <a:ext cx="2468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002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502276" y="2283986"/>
            <a:ext cx="2601532" cy="2601532"/>
          </a:xfrm>
          <a:prstGeom prst="rect">
            <a:avLst/>
          </a:prstGeom>
          <a:noFill/>
          <a:ln w="28575">
            <a:solidFill>
              <a:srgbClr val="E01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3363533" y="2283986"/>
            <a:ext cx="2601532" cy="2601532"/>
          </a:xfrm>
          <a:prstGeom prst="rect">
            <a:avLst/>
          </a:prstGeom>
          <a:noFill/>
          <a:ln w="28575">
            <a:solidFill>
              <a:srgbClr val="E01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224790" y="2283986"/>
            <a:ext cx="2601532" cy="2601532"/>
          </a:xfrm>
          <a:prstGeom prst="rect">
            <a:avLst/>
          </a:prstGeom>
          <a:noFill/>
          <a:ln w="28575">
            <a:solidFill>
              <a:srgbClr val="E01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>
            <a:off x="631065" y="4548521"/>
            <a:ext cx="1803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3475150" y="4548521"/>
            <a:ext cx="1803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6357871" y="4548521"/>
            <a:ext cx="1803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459865" y="4329296"/>
            <a:ext cx="97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Lato" panose="020F0502020204030203"/>
              </a:rPr>
              <a:t>Tasso ideale</a:t>
            </a:r>
            <a:endParaRPr lang="it-IT" sz="1400" b="1" dirty="0">
              <a:latin typeface="Lato" panose="020F0502020204030203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00646" y="2283986"/>
            <a:ext cx="2601832" cy="369332"/>
          </a:xfrm>
          <a:prstGeom prst="rect">
            <a:avLst/>
          </a:prstGeom>
          <a:solidFill>
            <a:srgbClr val="E01D4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Lato" panose="020F0502020204030203"/>
              </a:rPr>
              <a:t>GENERE</a:t>
            </a:r>
            <a:endParaRPr lang="it-IT" b="1" dirty="0">
              <a:solidFill>
                <a:schemeClr val="bg1"/>
              </a:solidFill>
              <a:latin typeface="Lato" panose="020F0502020204030203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361903" y="2283986"/>
            <a:ext cx="2601832" cy="369332"/>
          </a:xfrm>
          <a:prstGeom prst="rect">
            <a:avLst/>
          </a:prstGeom>
          <a:solidFill>
            <a:srgbClr val="E01D4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Lato" panose="020F0502020204030203"/>
              </a:rPr>
              <a:t>ETÀ</a:t>
            </a:r>
            <a:endParaRPr lang="it-IT" b="1" dirty="0">
              <a:solidFill>
                <a:schemeClr val="bg1"/>
              </a:solidFill>
              <a:latin typeface="Lato" panose="020F0502020204030203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221830" y="2283986"/>
            <a:ext cx="2604492" cy="369332"/>
          </a:xfrm>
          <a:prstGeom prst="rect">
            <a:avLst/>
          </a:prstGeom>
          <a:solidFill>
            <a:srgbClr val="E01D4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Lato" panose="020F0502020204030203"/>
              </a:rPr>
              <a:t>ANZIANITÀ AZIENDALE</a:t>
            </a:r>
            <a:endParaRPr lang="it-IT" b="1" dirty="0">
              <a:solidFill>
                <a:schemeClr val="bg1"/>
              </a:solidFill>
              <a:latin typeface="Lato" panose="020F0502020204030203"/>
            </a:endParaRPr>
          </a:p>
        </p:txBody>
      </p:sp>
      <p:cxnSp>
        <p:nvCxnSpPr>
          <p:cNvPr id="31" name="Connettore 1 30"/>
          <p:cNvCxnSpPr/>
          <p:nvPr/>
        </p:nvCxnSpPr>
        <p:spPr>
          <a:xfrm>
            <a:off x="502276" y="2653318"/>
            <a:ext cx="26002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3363533" y="2653318"/>
            <a:ext cx="2600202" cy="0"/>
          </a:xfrm>
          <a:prstGeom prst="line">
            <a:avLst/>
          </a:prstGeom>
          <a:ln w="28575">
            <a:solidFill>
              <a:srgbClr val="E01D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6226120" y="2653318"/>
            <a:ext cx="2600202" cy="0"/>
          </a:xfrm>
          <a:prstGeom prst="line">
            <a:avLst/>
          </a:prstGeom>
          <a:ln w="28575">
            <a:solidFill>
              <a:srgbClr val="E01D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934086" y="3683675"/>
            <a:ext cx="154547" cy="15454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1994080" y="3929294"/>
            <a:ext cx="154547" cy="15454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1093741" y="3464613"/>
            <a:ext cx="1287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0,56</a:t>
            </a:r>
          </a:p>
          <a:p>
            <a:r>
              <a:rPr lang="it-IT" sz="1400" dirty="0" smtClean="0">
                <a:latin typeface="Lato" panose="020F0502020204030203"/>
              </a:rPr>
              <a:t>Produzione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2148627" y="3714179"/>
            <a:ext cx="75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0,51</a:t>
            </a:r>
          </a:p>
          <a:p>
            <a:r>
              <a:rPr lang="it-IT" sz="1400" dirty="0" smtClean="0">
                <a:latin typeface="Lato" panose="020F0502020204030203"/>
              </a:rPr>
              <a:t>Uffici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617503" y="3663613"/>
            <a:ext cx="154547" cy="15454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4754050" y="3521293"/>
            <a:ext cx="154547" cy="15454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3777158" y="3444551"/>
            <a:ext cx="1287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0,15</a:t>
            </a:r>
          </a:p>
          <a:p>
            <a:r>
              <a:rPr lang="it-IT" sz="1400" dirty="0" smtClean="0">
                <a:latin typeface="Lato" panose="020F0502020204030203"/>
              </a:rPr>
              <a:t>Produzione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4908597" y="3306178"/>
            <a:ext cx="75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0,17</a:t>
            </a:r>
          </a:p>
          <a:p>
            <a:r>
              <a:rPr lang="it-IT" sz="1400" dirty="0" smtClean="0">
                <a:latin typeface="Lato" panose="020F0502020204030203"/>
              </a:rPr>
              <a:t>Uffici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44" name="Ovale 43"/>
          <p:cNvSpPr/>
          <p:nvPr/>
        </p:nvSpPr>
        <p:spPr>
          <a:xfrm>
            <a:off x="6532148" y="3661146"/>
            <a:ext cx="154547" cy="15454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7668695" y="3555402"/>
            <a:ext cx="154547" cy="15454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CasellaDiTesto 45"/>
          <p:cNvSpPr txBox="1"/>
          <p:nvPr/>
        </p:nvSpPr>
        <p:spPr>
          <a:xfrm>
            <a:off x="6691803" y="3442084"/>
            <a:ext cx="1287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0,28</a:t>
            </a:r>
          </a:p>
          <a:p>
            <a:r>
              <a:rPr lang="it-IT" sz="1400" dirty="0" smtClean="0">
                <a:latin typeface="Lato" panose="020F0502020204030203"/>
              </a:rPr>
              <a:t>Produzione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7823242" y="3340287"/>
            <a:ext cx="75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0,29</a:t>
            </a:r>
          </a:p>
          <a:p>
            <a:r>
              <a:rPr lang="it-IT" sz="1400" dirty="0" smtClean="0">
                <a:latin typeface="Lato" panose="020F0502020204030203"/>
              </a:rPr>
              <a:t>Uffici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9546371" y="2928893"/>
            <a:ext cx="1287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0,83</a:t>
            </a:r>
          </a:p>
          <a:p>
            <a:r>
              <a:rPr lang="it-IT" sz="1400" dirty="0" smtClean="0">
                <a:latin typeface="Lato" panose="020F0502020204030203"/>
              </a:rPr>
              <a:t>Produzione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086047" y="2283986"/>
            <a:ext cx="2601532" cy="2601532"/>
          </a:xfrm>
          <a:prstGeom prst="rect">
            <a:avLst/>
          </a:prstGeom>
          <a:noFill/>
          <a:ln w="28575">
            <a:solidFill>
              <a:srgbClr val="E01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>
            <a:off x="9218096" y="4548521"/>
            <a:ext cx="1803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9109797" y="2283986"/>
            <a:ext cx="2577782" cy="369332"/>
          </a:xfrm>
          <a:prstGeom prst="rect">
            <a:avLst/>
          </a:prstGeom>
          <a:solidFill>
            <a:srgbClr val="E01D4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Lato" panose="020F0502020204030203"/>
              </a:rPr>
              <a:t>ORIGINE GEOCULTURALE</a:t>
            </a:r>
            <a:endParaRPr lang="it-IT" b="1" dirty="0">
              <a:solidFill>
                <a:schemeClr val="bg1"/>
              </a:solidFill>
              <a:latin typeface="Lato" panose="020F0502020204030203"/>
            </a:endParaRPr>
          </a:p>
        </p:txBody>
      </p:sp>
      <p:cxnSp>
        <p:nvCxnSpPr>
          <p:cNvPr id="35" name="Connettore 1 34"/>
          <p:cNvCxnSpPr/>
          <p:nvPr/>
        </p:nvCxnSpPr>
        <p:spPr>
          <a:xfrm>
            <a:off x="9109797" y="2653318"/>
            <a:ext cx="2600202" cy="0"/>
          </a:xfrm>
          <a:prstGeom prst="line">
            <a:avLst/>
          </a:prstGeom>
          <a:ln w="28575">
            <a:solidFill>
              <a:srgbClr val="E01D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9386716" y="3147955"/>
            <a:ext cx="154547" cy="15454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10523263" y="3841864"/>
            <a:ext cx="154547" cy="15454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CasellaDiTesto 54"/>
          <p:cNvSpPr txBox="1"/>
          <p:nvPr/>
        </p:nvSpPr>
        <p:spPr>
          <a:xfrm>
            <a:off x="10677810" y="3626749"/>
            <a:ext cx="75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ato" panose="020F0502020204030203"/>
              </a:rPr>
              <a:t>0,65</a:t>
            </a:r>
          </a:p>
          <a:p>
            <a:r>
              <a:rPr lang="it-IT" sz="1400" dirty="0" smtClean="0">
                <a:latin typeface="Lato" panose="020F0502020204030203"/>
              </a:rPr>
              <a:t>Uffici</a:t>
            </a:r>
            <a:endParaRPr lang="it-IT" dirty="0">
              <a:latin typeface="Lato" panose="020F0502020204030203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475150" y="1699210"/>
            <a:ext cx="482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Lato" panose="020F0502020204030203"/>
              </a:rPr>
              <a:t>TASSI </a:t>
            </a:r>
            <a:r>
              <a:rPr lang="it-IT" sz="2000" b="1" dirty="0">
                <a:latin typeface="Lato" panose="020F0502020204030203"/>
              </a:rPr>
              <a:t>DI DIVERSITÀ </a:t>
            </a:r>
            <a:r>
              <a:rPr lang="it-IT" sz="2000" b="1" dirty="0" smtClean="0">
                <a:latin typeface="Lato" panose="020F0502020204030203"/>
              </a:rPr>
              <a:t>IN INTERPULS</a:t>
            </a:r>
            <a:endParaRPr lang="it-IT" sz="2000" b="1" dirty="0">
              <a:latin typeface="Lato" panose="020F0502020204030203"/>
            </a:endParaRPr>
          </a:p>
        </p:txBody>
      </p:sp>
      <p:cxnSp>
        <p:nvCxnSpPr>
          <p:cNvPr id="51" name="Connettore 2 50"/>
          <p:cNvCxnSpPr/>
          <p:nvPr/>
        </p:nvCxnSpPr>
        <p:spPr>
          <a:xfrm flipH="1">
            <a:off x="1801562" y="5015378"/>
            <a:ext cx="1480" cy="40769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10385333" y="5015377"/>
            <a:ext cx="1480" cy="40769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>
            <a:off x="4662819" y="5013812"/>
            <a:ext cx="297726" cy="40926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 flipH="1">
            <a:off x="7227830" y="5013812"/>
            <a:ext cx="404309" cy="40926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5315797" y="4329296"/>
            <a:ext cx="97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Lato" panose="020F0502020204030203"/>
              </a:rPr>
              <a:t>Tasso ideale</a:t>
            </a:r>
            <a:endParaRPr lang="it-IT" sz="1400" b="1" dirty="0">
              <a:latin typeface="Lato" panose="020F0502020204030203"/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8209667" y="4329296"/>
            <a:ext cx="97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Lato" panose="020F0502020204030203"/>
              </a:rPr>
              <a:t>Tasso ideale</a:t>
            </a:r>
            <a:endParaRPr lang="it-IT" sz="1400" b="1" dirty="0">
              <a:latin typeface="Lato" panose="020F0502020204030203"/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11045266" y="4329296"/>
            <a:ext cx="97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Lato" panose="020F0502020204030203"/>
              </a:rPr>
              <a:t>Tasso ideale</a:t>
            </a:r>
            <a:endParaRPr lang="it-IT" sz="1400" b="1" dirty="0">
              <a:latin typeface="Lato" panose="020F0502020204030203"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628661" y="5424358"/>
            <a:ext cx="273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RISULTATO IN LINEA CON LE ASPETTATIVE</a:t>
            </a:r>
            <a:endParaRPr lang="it-IT" b="1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3772050" y="5431213"/>
            <a:ext cx="489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RISULTATI ANALOGHI, MA PER RAGIONI DIVERSE</a:t>
            </a:r>
            <a:endParaRPr lang="it-IT" b="1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9185201" y="5423076"/>
            <a:ext cx="273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SCOSTAMENTO RISPETTO ALLA CASISTICA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31206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Interpuls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5" y="2948380"/>
            <a:ext cx="1060110" cy="1016965"/>
          </a:xfrm>
          <a:prstGeom prst="rect">
            <a:avLst/>
          </a:prstGeom>
        </p:spPr>
      </p:pic>
      <p:grpSp>
        <p:nvGrpSpPr>
          <p:cNvPr id="13" name="Gruppo 12"/>
          <p:cNvGrpSpPr/>
          <p:nvPr/>
        </p:nvGrpSpPr>
        <p:grpSpPr>
          <a:xfrm>
            <a:off x="1594449" y="1944708"/>
            <a:ext cx="4245521" cy="4038027"/>
            <a:chOff x="9084417" y="1957588"/>
            <a:chExt cx="2735212" cy="2601532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9541263" y="2700457"/>
              <a:ext cx="1287370" cy="456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Lato" panose="020F0502020204030203"/>
                </a:rPr>
                <a:t>0,83</a:t>
              </a:r>
            </a:p>
            <a:p>
              <a:r>
                <a:rPr lang="it-IT" sz="2000" dirty="0" smtClean="0">
                  <a:latin typeface="Lato" panose="020F0502020204030203"/>
                </a:rPr>
                <a:t>Produzione</a:t>
              </a:r>
              <a:endParaRPr lang="it-IT" sz="2000" dirty="0">
                <a:latin typeface="Lato" panose="020F0502020204030203"/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9086047" y="1957588"/>
              <a:ext cx="2601532" cy="2601532"/>
            </a:xfrm>
            <a:prstGeom prst="rect">
              <a:avLst/>
            </a:prstGeom>
            <a:noFill/>
            <a:ln w="28575">
              <a:solidFill>
                <a:srgbClr val="E01D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6" name="Connettore 1 15"/>
            <p:cNvCxnSpPr/>
            <p:nvPr/>
          </p:nvCxnSpPr>
          <p:spPr>
            <a:xfrm>
              <a:off x="9218096" y="4222123"/>
              <a:ext cx="180304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sellaDiTesto 16"/>
            <p:cNvSpPr txBox="1"/>
            <p:nvPr/>
          </p:nvSpPr>
          <p:spPr>
            <a:xfrm>
              <a:off x="11149928" y="4037826"/>
              <a:ext cx="669701" cy="456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 smtClean="0">
                  <a:latin typeface="Lato" panose="020F0502020204030203"/>
                </a:rPr>
                <a:t>Tasso ideale</a:t>
              </a:r>
              <a:endParaRPr lang="it-IT" sz="2000" b="1" dirty="0">
                <a:latin typeface="Lato" panose="020F0502020204030203"/>
              </a:endParaRP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9084417" y="1965878"/>
              <a:ext cx="2602497" cy="396575"/>
            </a:xfrm>
            <a:prstGeom prst="rect">
              <a:avLst/>
            </a:prstGeom>
            <a:solidFill>
              <a:srgbClr val="E01D46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it-IT" sz="400" b="1" dirty="0" smtClean="0">
                <a:solidFill>
                  <a:schemeClr val="bg1"/>
                </a:solidFill>
                <a:latin typeface="Lato" panose="020F0502020204030203"/>
              </a:endParaRPr>
            </a:p>
            <a:p>
              <a:pPr algn="ctr"/>
              <a:r>
                <a:rPr lang="it-IT" sz="2400" b="1" dirty="0" smtClean="0">
                  <a:solidFill>
                    <a:schemeClr val="bg1"/>
                  </a:solidFill>
                  <a:latin typeface="Lato" panose="020F0502020204030203"/>
                </a:rPr>
                <a:t>ORIGINE GEOCULTURALE</a:t>
              </a:r>
            </a:p>
            <a:p>
              <a:pPr algn="ctr"/>
              <a:endParaRPr lang="it-IT" sz="600" b="1" dirty="0">
                <a:solidFill>
                  <a:schemeClr val="bg1"/>
                </a:solidFill>
                <a:latin typeface="Lato" panose="020F0502020204030203"/>
              </a:endParaRPr>
            </a:p>
          </p:txBody>
        </p:sp>
        <p:cxnSp>
          <p:nvCxnSpPr>
            <p:cNvPr id="19" name="Connettore 1 18"/>
            <p:cNvCxnSpPr/>
            <p:nvPr/>
          </p:nvCxnSpPr>
          <p:spPr>
            <a:xfrm>
              <a:off x="9086047" y="2326920"/>
              <a:ext cx="2600202" cy="0"/>
            </a:xfrm>
            <a:prstGeom prst="line">
              <a:avLst/>
            </a:prstGeom>
            <a:ln w="28575">
              <a:solidFill>
                <a:srgbClr val="E01D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e 19"/>
            <p:cNvSpPr/>
            <p:nvPr/>
          </p:nvSpPr>
          <p:spPr>
            <a:xfrm>
              <a:off x="9386716" y="2821557"/>
              <a:ext cx="154547" cy="15454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Ovale 20"/>
            <p:cNvSpPr/>
            <p:nvPr/>
          </p:nvSpPr>
          <p:spPr>
            <a:xfrm>
              <a:off x="10523263" y="3588760"/>
              <a:ext cx="154547" cy="15454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10677810" y="3440107"/>
              <a:ext cx="754366" cy="456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Lato" panose="020F0502020204030203"/>
                </a:rPr>
                <a:t>0,65</a:t>
              </a:r>
            </a:p>
            <a:p>
              <a:r>
                <a:rPr lang="it-IT" sz="2000" dirty="0" smtClean="0">
                  <a:latin typeface="Lato" panose="020F0502020204030203"/>
                </a:rPr>
                <a:t>Uffici</a:t>
              </a:r>
              <a:endParaRPr lang="it-IT" sz="2000" dirty="0">
                <a:latin typeface="Lato" panose="020F0502020204030203"/>
              </a:endParaRP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6096000" y="2511330"/>
            <a:ext cx="55171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I</a:t>
            </a:r>
            <a:r>
              <a:rPr lang="it-IT" b="1" dirty="0" smtClean="0"/>
              <a:t>MPATTO DELLE PRATICHE DI DIVERSITY MANAGEMENT:</a:t>
            </a:r>
          </a:p>
          <a:p>
            <a:endParaRPr lang="it-IT" dirty="0"/>
          </a:p>
          <a:p>
            <a:r>
              <a:rPr lang="it-IT" dirty="0" smtClean="0"/>
              <a:t>Il 15% circa dei dipendenti di </a:t>
            </a:r>
            <a:r>
              <a:rPr lang="it-IT" dirty="0" err="1" smtClean="0"/>
              <a:t>Interpuls</a:t>
            </a:r>
            <a:r>
              <a:rPr lang="it-IT" dirty="0" smtClean="0"/>
              <a:t> ha origini </a:t>
            </a:r>
            <a:r>
              <a:rPr lang="it-IT" dirty="0" err="1" smtClean="0"/>
              <a:t>geoculturali</a:t>
            </a:r>
            <a:r>
              <a:rPr lang="it-IT" dirty="0" smtClean="0"/>
              <a:t> straniere.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Ancora più significativo è l’impatto avuto sul tasso di diversità presente negli uffici: circa 1 impiegato su 4 ha origini </a:t>
            </a:r>
            <a:r>
              <a:rPr lang="it-IT" dirty="0" err="1" smtClean="0"/>
              <a:t>geoculturali</a:t>
            </a:r>
            <a:r>
              <a:rPr lang="it-IT" dirty="0" smtClean="0"/>
              <a:t> straniere.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6558338" y="3723866"/>
            <a:ext cx="0" cy="47529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149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000" y="5949048"/>
            <a:ext cx="870963" cy="87096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" y="230636"/>
            <a:ext cx="1544082" cy="68455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595" y="6118601"/>
            <a:ext cx="1220772" cy="50410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182" y="432605"/>
            <a:ext cx="1151764" cy="33411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692" y="406786"/>
            <a:ext cx="1202089" cy="34977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11" y="230637"/>
            <a:ext cx="848995" cy="77138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34" b="22867"/>
          <a:stretch/>
        </p:blipFill>
        <p:spPr>
          <a:xfrm>
            <a:off x="512667" y="6176094"/>
            <a:ext cx="1329653" cy="49284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11" y="6222328"/>
            <a:ext cx="1552975" cy="40037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479" y="230637"/>
            <a:ext cx="774748" cy="70207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82" y="6118601"/>
            <a:ext cx="1476803" cy="53185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117" y="1002024"/>
            <a:ext cx="4892381" cy="4973791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01" y="230637"/>
            <a:ext cx="1160573" cy="684557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347" y="410823"/>
            <a:ext cx="1239861" cy="377681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677" y="6197083"/>
            <a:ext cx="1737227" cy="425621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513508" y="2623768"/>
            <a:ext cx="52849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Grazie per l’attenzione</a:t>
            </a:r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069802" y="4705253"/>
            <a:ext cx="3164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rgbClr val="E01D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CONTATTI</a:t>
            </a:r>
            <a:br>
              <a:rPr lang="it-IT" sz="1200" dirty="0">
                <a:solidFill>
                  <a:srgbClr val="E01D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it-IT" sz="1200" dirty="0" smtClean="0">
                <a:solidFill>
                  <a:srgbClr val="E01D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matteo.rinaldini@unimore.it</a:t>
            </a:r>
          </a:p>
          <a:p>
            <a:pPr algn="r"/>
            <a:r>
              <a:rPr lang="it-IT" sz="1200" dirty="0">
                <a:solidFill>
                  <a:srgbClr val="E01D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  <a:r>
              <a:rPr lang="it-IT" sz="1200" dirty="0" smtClean="0">
                <a:solidFill>
                  <a:srgbClr val="E01D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tefano.rodighiero@unimore.it</a:t>
            </a:r>
          </a:p>
          <a:p>
            <a:pPr algn="r"/>
            <a:r>
              <a:rPr lang="it-IT" sz="1200" dirty="0">
                <a:solidFill>
                  <a:srgbClr val="E01D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</a:t>
            </a:r>
            <a:r>
              <a:rPr lang="it-IT" sz="1200" dirty="0" smtClean="0">
                <a:solidFill>
                  <a:srgbClr val="E01D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lena.torreggiani@comune.re.it</a:t>
            </a:r>
            <a:endParaRPr lang="it-IT" sz="1200" dirty="0">
              <a:solidFill>
                <a:srgbClr val="E01D4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059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</a:t>
            </a: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99751" y="1882682"/>
            <a:ext cx="10698052" cy="4236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 indent="-34290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 smtClean="0">
                <a:solidFill>
                  <a:srgbClr val="404040"/>
                </a:solidFill>
                <a:latin typeface="Lato" panose="020F0502020204030203"/>
              </a:rPr>
              <a:t>Con il termine </a:t>
            </a:r>
            <a:r>
              <a:rPr lang="it-IT" i="1" dirty="0" err="1" smtClean="0">
                <a:solidFill>
                  <a:srgbClr val="404040"/>
                </a:solidFill>
                <a:latin typeface="Lato" panose="020F0502020204030203"/>
              </a:rPr>
              <a:t>Diversity</a:t>
            </a:r>
            <a:r>
              <a:rPr lang="it-IT" i="1" dirty="0" smtClean="0">
                <a:solidFill>
                  <a:srgbClr val="404040"/>
                </a:solidFill>
                <a:latin typeface="Lato" panose="020F0502020204030203"/>
              </a:rPr>
              <a:t> Management </a:t>
            </a:r>
            <a:r>
              <a:rPr lang="it-IT" dirty="0" smtClean="0">
                <a:solidFill>
                  <a:srgbClr val="404040"/>
                </a:solidFill>
                <a:latin typeface="Lato" panose="020F0502020204030203"/>
              </a:rPr>
              <a:t>ci si riferisce a quell’insieme di </a:t>
            </a:r>
            <a:r>
              <a:rPr lang="it-IT" b="1" dirty="0" smtClean="0">
                <a:solidFill>
                  <a:srgbClr val="404040"/>
                </a:solidFill>
                <a:latin typeface="Lato" panose="020F0502020204030203"/>
              </a:rPr>
              <a:t>strategie </a:t>
            </a:r>
            <a:r>
              <a:rPr lang="it-IT" b="1" dirty="0">
                <a:solidFill>
                  <a:srgbClr val="404040"/>
                </a:solidFill>
                <a:latin typeface="Lato" panose="020F0502020204030203"/>
              </a:rPr>
              <a:t>finalizzate alla valorizzazione della diversità </a:t>
            </a: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di cui le </a:t>
            </a:r>
            <a:r>
              <a:rPr lang="it-IT" dirty="0" smtClean="0">
                <a:solidFill>
                  <a:srgbClr val="404040"/>
                </a:solidFill>
                <a:latin typeface="Lato" panose="020F0502020204030203"/>
              </a:rPr>
              <a:t>RU </a:t>
            </a: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sono portatrici (qualsiasi diversità)</a:t>
            </a:r>
          </a:p>
          <a:p>
            <a:pPr lvl="0" indent="-34290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Si declinano in programmi/pratiche/azioni che riconoscono e valorizzano la diversità</a:t>
            </a:r>
          </a:p>
          <a:p>
            <a:pPr marL="742950" lvl="1" indent="-28575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In fase di reclutamento delle RU</a:t>
            </a:r>
          </a:p>
          <a:p>
            <a:pPr marL="742950" lvl="1" indent="-28575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In fase di gestione e allocazione delle RU</a:t>
            </a:r>
          </a:p>
          <a:p>
            <a:pPr marL="742950" lvl="1" indent="-28575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In fase di sviluppo delle </a:t>
            </a:r>
            <a:r>
              <a:rPr lang="it-IT" dirty="0" smtClean="0">
                <a:solidFill>
                  <a:srgbClr val="404040"/>
                </a:solidFill>
                <a:latin typeface="Lato" panose="020F0502020204030203"/>
              </a:rPr>
              <a:t>RU</a:t>
            </a:r>
          </a:p>
          <a:p>
            <a:pPr marL="742950" lvl="1" indent="-28575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endParaRPr lang="it-IT" dirty="0">
              <a:solidFill>
                <a:srgbClr val="404040"/>
              </a:solidFill>
              <a:latin typeface="Lato" panose="020F0502020204030203"/>
            </a:endParaRPr>
          </a:p>
          <a:p>
            <a:pPr lvl="0" indent="-34290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Il </a:t>
            </a:r>
            <a:r>
              <a:rPr lang="it-IT" i="1" dirty="0" err="1">
                <a:solidFill>
                  <a:srgbClr val="404040"/>
                </a:solidFill>
                <a:latin typeface="Lato" panose="020F0502020204030203"/>
              </a:rPr>
              <a:t>Diversity</a:t>
            </a:r>
            <a:r>
              <a:rPr lang="it-IT" i="1" dirty="0">
                <a:solidFill>
                  <a:srgbClr val="404040"/>
                </a:solidFill>
                <a:latin typeface="Lato" panose="020F0502020204030203"/>
              </a:rPr>
              <a:t> Management </a:t>
            </a: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implica  un cambiamento di </a:t>
            </a:r>
            <a:r>
              <a:rPr lang="it-IT" b="1" dirty="0">
                <a:solidFill>
                  <a:srgbClr val="404040"/>
                </a:solidFill>
                <a:latin typeface="Lato" panose="020F0502020204030203"/>
              </a:rPr>
              <a:t>paradigma</a:t>
            </a:r>
          </a:p>
          <a:p>
            <a:pPr marL="742950" lvl="1" indent="-28575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Da una visione della diversità solo come svantaggio</a:t>
            </a:r>
          </a:p>
          <a:p>
            <a:pPr marL="742950" lvl="1" indent="-28575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A una visione della diversità come fattore di potenziale vantaggio competitivo anche su un piano economico</a:t>
            </a:r>
          </a:p>
          <a:p>
            <a:pPr marL="1200150" lvl="2" indent="-285750" defTabSz="457200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§"/>
              <a:tabLst/>
            </a:pPr>
            <a:r>
              <a:rPr lang="it-IT" dirty="0">
                <a:solidFill>
                  <a:srgbClr val="404040"/>
                </a:solidFill>
                <a:latin typeface="Lato" panose="020F0502020204030203"/>
              </a:rPr>
              <a:t>Dipende da come è gestita e integrata la diversità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65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CSR LAB prima fase (2017)</a:t>
            </a: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99751" y="1882682"/>
            <a:ext cx="10698052" cy="3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/>
            <a:r>
              <a:rPr lang="it-IT" b="1" u="sng" dirty="0" smtClean="0">
                <a:latin typeface="Lato" panose="020F0502020204030203"/>
              </a:rPr>
              <a:t>OBIETTIVO:</a:t>
            </a:r>
          </a:p>
          <a:p>
            <a:pPr lvl="0"/>
            <a:r>
              <a:rPr lang="it-IT" b="1" dirty="0" smtClean="0">
                <a:latin typeface="Lato" panose="020F0502020204030203"/>
              </a:rPr>
              <a:t>Informazioni</a:t>
            </a:r>
            <a:r>
              <a:rPr lang="it-IT" dirty="0" smtClean="0">
                <a:latin typeface="Lato" panose="020F0502020204030203"/>
              </a:rPr>
              <a:t> sul contesto in </a:t>
            </a:r>
            <a:r>
              <a:rPr lang="it-IT" dirty="0">
                <a:latin typeface="Lato" panose="020F0502020204030203"/>
              </a:rPr>
              <a:t>cui implementare il percorso di co-progettazione </a:t>
            </a:r>
            <a:r>
              <a:rPr lang="it-IT" dirty="0" smtClean="0">
                <a:latin typeface="Lato" panose="020F0502020204030203"/>
              </a:rPr>
              <a:t>2018/2019 utili a </a:t>
            </a:r>
            <a:r>
              <a:rPr lang="it-IT" b="1" dirty="0" smtClean="0">
                <a:latin typeface="Lato" panose="020F0502020204030203"/>
              </a:rPr>
              <a:t>orientare </a:t>
            </a:r>
            <a:r>
              <a:rPr lang="it-IT" dirty="0">
                <a:latin typeface="Lato" panose="020F0502020204030203"/>
              </a:rPr>
              <a:t>caratteristiche e obiettivi dell’attività di </a:t>
            </a:r>
            <a:r>
              <a:rPr lang="it-IT" dirty="0" smtClean="0">
                <a:latin typeface="Lato" panose="020F0502020204030203"/>
              </a:rPr>
              <a:t>co-progettazione</a:t>
            </a:r>
          </a:p>
          <a:p>
            <a:pPr lvl="0"/>
            <a:endParaRPr lang="it-IT" dirty="0" smtClean="0">
              <a:latin typeface="Lato" panose="020F0502020204030203"/>
            </a:endParaRPr>
          </a:p>
          <a:p>
            <a:pPr lvl="0"/>
            <a:r>
              <a:rPr lang="it-IT" b="1" u="sng" dirty="0" smtClean="0">
                <a:latin typeface="Lato" panose="020F0502020204030203"/>
              </a:rPr>
              <a:t>AZIONI:</a:t>
            </a:r>
          </a:p>
          <a:p>
            <a:pPr lvl="0"/>
            <a:r>
              <a:rPr lang="it-IT" b="1" dirty="0" smtClean="0">
                <a:latin typeface="Lato" panose="020F0502020204030203"/>
              </a:rPr>
              <a:t>1. Rilevazione</a:t>
            </a:r>
            <a:r>
              <a:rPr lang="it-IT" dirty="0" smtClean="0">
                <a:latin typeface="Lato" panose="020F0502020204030203"/>
              </a:rPr>
              <a:t> della cultura della gestione della diversità nelle organizzazioni economiche del territorio di riferimento</a:t>
            </a:r>
          </a:p>
          <a:p>
            <a:pPr lvl="0"/>
            <a:endParaRPr lang="it-IT" dirty="0" smtClean="0">
              <a:latin typeface="Lato" panose="020F0502020204030203"/>
            </a:endParaRPr>
          </a:p>
          <a:p>
            <a:pPr lvl="0"/>
            <a:r>
              <a:rPr lang="it-IT" b="1" dirty="0" smtClean="0">
                <a:latin typeface="Lato" panose="020F0502020204030203"/>
              </a:rPr>
              <a:t>2. Indagine</a:t>
            </a:r>
            <a:r>
              <a:rPr lang="it-IT" dirty="0" smtClean="0">
                <a:latin typeface="Lato" panose="020F0502020204030203"/>
              </a:rPr>
              <a:t>: somministrazione </a:t>
            </a:r>
            <a:r>
              <a:rPr lang="it-IT" dirty="0">
                <a:latin typeface="Lato" panose="020F0502020204030203"/>
              </a:rPr>
              <a:t>di un (agile) </a:t>
            </a:r>
            <a:r>
              <a:rPr lang="it-IT" b="1" dirty="0">
                <a:latin typeface="Lato" panose="020F0502020204030203"/>
              </a:rPr>
              <a:t>questionario</a:t>
            </a:r>
            <a:r>
              <a:rPr lang="it-IT" dirty="0">
                <a:latin typeface="Lato" panose="020F0502020204030203"/>
              </a:rPr>
              <a:t> alle 10 maggiori imprese per fatturato di ogni territorio</a:t>
            </a:r>
          </a:p>
          <a:p>
            <a:pPr lvl="1"/>
            <a:r>
              <a:rPr lang="it-IT" dirty="0">
                <a:latin typeface="Lato" panose="020F0502020204030203"/>
              </a:rPr>
              <a:t>Oggetto: presenza di pratiche/programmi/azioni di </a:t>
            </a:r>
            <a:r>
              <a:rPr lang="it-IT" i="1" dirty="0" err="1">
                <a:latin typeface="Lato" panose="020F0502020204030203"/>
              </a:rPr>
              <a:t>Diversity</a:t>
            </a:r>
            <a:r>
              <a:rPr lang="it-IT" i="1" dirty="0">
                <a:latin typeface="Lato" panose="020F0502020204030203"/>
              </a:rPr>
              <a:t> Management</a:t>
            </a:r>
          </a:p>
          <a:p>
            <a:pPr lvl="0"/>
            <a:endParaRPr lang="it-IT" dirty="0" smtClean="0">
              <a:latin typeface="Lato" panose="020F0502020204030203"/>
            </a:endParaRPr>
          </a:p>
          <a:p>
            <a:pPr lvl="0"/>
            <a:r>
              <a:rPr lang="it-IT" b="1" dirty="0" smtClean="0">
                <a:latin typeface="Lato" panose="020F0502020204030203"/>
              </a:rPr>
              <a:t>3. Casi </a:t>
            </a:r>
            <a:r>
              <a:rPr lang="it-IT" b="1" dirty="0">
                <a:latin typeface="Lato" panose="020F0502020204030203"/>
              </a:rPr>
              <a:t>di studio </a:t>
            </a:r>
            <a:endParaRPr lang="it-IT" dirty="0">
              <a:latin typeface="Lato" panose="020F0502020204030203"/>
            </a:endParaRPr>
          </a:p>
          <a:p>
            <a:pPr lvl="1"/>
            <a:r>
              <a:rPr lang="it-IT" dirty="0" smtClean="0">
                <a:latin typeface="Lato" panose="020F0502020204030203"/>
              </a:rPr>
              <a:t>Oggetto: caratteristiche della gestione della diversità in impresa</a:t>
            </a:r>
          </a:p>
          <a:p>
            <a:pPr lvl="1"/>
            <a:r>
              <a:rPr lang="it-IT" dirty="0" smtClean="0">
                <a:latin typeface="Lato" panose="020F0502020204030203"/>
              </a:rPr>
              <a:t>	Test del «</a:t>
            </a:r>
            <a:r>
              <a:rPr lang="it-IT" dirty="0" err="1">
                <a:latin typeface="Lato" panose="020F0502020204030203"/>
              </a:rPr>
              <a:t>Diversity</a:t>
            </a:r>
            <a:r>
              <a:rPr lang="it-IT" dirty="0">
                <a:latin typeface="Lato" panose="020F0502020204030203"/>
              </a:rPr>
              <a:t> Rating</a:t>
            </a:r>
            <a:r>
              <a:rPr lang="it-IT" dirty="0" smtClean="0">
                <a:latin typeface="Lato" panose="020F0502020204030203"/>
              </a:rPr>
              <a:t>»</a:t>
            </a:r>
            <a:endParaRPr lang="it-IT" dirty="0">
              <a:latin typeface="Lato" panose="020F0502020204030203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51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117" y="1002024"/>
            <a:ext cx="4892381" cy="4973791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374241" y="2048389"/>
            <a:ext cx="52849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</a:t>
            </a:r>
            <a:r>
              <a:rPr lang="it-IT" sz="4000" b="1" dirty="0" smtClean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cultura della gestione della diversità nelle organizzazioni economiche</a:t>
            </a:r>
            <a:endParaRPr lang="it-IT" sz="4000" b="1" dirty="0">
              <a:solidFill>
                <a:srgbClr val="E01D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0" y="6407239"/>
            <a:ext cx="12192000" cy="450761"/>
          </a:xfrm>
          <a:prstGeom prst="rect">
            <a:avLst/>
          </a:prstGeom>
          <a:solidFill>
            <a:srgbClr val="E01D46"/>
          </a:solidFill>
          <a:ln w="1260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0" y="0"/>
            <a:ext cx="12192000" cy="450761"/>
          </a:xfrm>
          <a:prstGeom prst="rect">
            <a:avLst/>
          </a:prstGeom>
          <a:solidFill>
            <a:srgbClr val="E01D46"/>
          </a:solidFill>
          <a:ln w="1260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51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Cultura della gestione della </a:t>
            </a:r>
            <a:r>
              <a:rPr lang="it-IT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diveristà</a:t>
            </a: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99751" y="1882682"/>
            <a:ext cx="10698052" cy="175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lvl="0" indent="0">
              <a:lnSpc>
                <a:spcPct val="150000"/>
              </a:lnSpc>
            </a:pPr>
            <a:r>
              <a:rPr lang="it-IT" b="1" dirty="0" smtClean="0">
                <a:latin typeface="Lato" panose="020F0502020204030203"/>
              </a:rPr>
              <a:t>Attenzione all’integrazione della diversità </a:t>
            </a:r>
            <a:r>
              <a:rPr lang="it-IT" dirty="0" smtClean="0">
                <a:latin typeface="Lato" panose="020F0502020204030203"/>
              </a:rPr>
              <a:t>nelle azioni delle istituzioni e delle organizzazioni economiche ma …</a:t>
            </a:r>
          </a:p>
          <a:p>
            <a:pPr marL="287337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Lato" panose="020F0502020204030203"/>
              </a:rPr>
              <a:t>Politiche e azioni declinate </a:t>
            </a:r>
            <a:r>
              <a:rPr lang="it-IT" b="1" dirty="0">
                <a:latin typeface="Lato" panose="020F0502020204030203"/>
              </a:rPr>
              <a:t>in termini di Pari </a:t>
            </a:r>
            <a:r>
              <a:rPr lang="it-IT" b="1" dirty="0" smtClean="0">
                <a:latin typeface="Lato" panose="020F0502020204030203"/>
              </a:rPr>
              <a:t>Opportunità </a:t>
            </a:r>
            <a:r>
              <a:rPr lang="it-IT" dirty="0" smtClean="0">
                <a:latin typeface="Lato" panose="020F0502020204030203"/>
              </a:rPr>
              <a:t>e scarsa </a:t>
            </a:r>
            <a:r>
              <a:rPr lang="it-IT" dirty="0">
                <a:latin typeface="Lato" panose="020F0502020204030203"/>
              </a:rPr>
              <a:t>attenzione alla diversità come fattore di vantaggio </a:t>
            </a:r>
            <a:r>
              <a:rPr lang="it-IT" dirty="0" smtClean="0">
                <a:latin typeface="Lato" panose="020F0502020204030203"/>
              </a:rPr>
              <a:t>competitivo</a:t>
            </a:r>
            <a:endParaRPr lang="it-IT" dirty="0">
              <a:latin typeface="Lato" panose="020F0502020204030203"/>
            </a:endParaRPr>
          </a:p>
          <a:p>
            <a:pPr marL="858837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latin typeface="Lato" panose="020F0502020204030203"/>
              </a:rPr>
              <a:t>Un esempio: </a:t>
            </a:r>
            <a:r>
              <a:rPr lang="it-IT" u="sng" dirty="0" err="1" smtClean="0">
                <a:latin typeface="Lato" panose="020F0502020204030203"/>
              </a:rPr>
              <a:t>Diversity</a:t>
            </a:r>
            <a:r>
              <a:rPr lang="it-IT" u="sng" dirty="0" smtClean="0">
                <a:latin typeface="Lato" panose="020F0502020204030203"/>
              </a:rPr>
              <a:t> Charter europee </a:t>
            </a:r>
            <a:r>
              <a:rPr lang="it-IT" dirty="0" smtClean="0">
                <a:latin typeface="Lato" panose="020F0502020204030203"/>
              </a:rPr>
              <a:t>(2005), in coerenza con Agenda 2020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6" name="Arco 5"/>
          <p:cNvSpPr/>
          <p:nvPr/>
        </p:nvSpPr>
        <p:spPr>
          <a:xfrm rot="10463747">
            <a:off x="3283650" y="2725127"/>
            <a:ext cx="1558343" cy="1552988"/>
          </a:xfrm>
          <a:prstGeom prst="arc">
            <a:avLst>
              <a:gd name="adj1" fmla="val 16200000"/>
              <a:gd name="adj2" fmla="val 54134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t-IT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99751" y="4528625"/>
            <a:ext cx="10698052" cy="133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 smtClean="0">
                <a:latin typeface="Lato" panose="020F0502020204030203"/>
              </a:rPr>
              <a:t>Attenzione selettiva</a:t>
            </a:r>
            <a:r>
              <a:rPr lang="it-IT" dirty="0" smtClean="0">
                <a:latin typeface="Lato" panose="020F0502020204030203"/>
              </a:rPr>
              <a:t>: </a:t>
            </a:r>
            <a:r>
              <a:rPr lang="it-IT" dirty="0">
                <a:latin typeface="Lato" panose="020F0502020204030203"/>
              </a:rPr>
              <a:t>prevalente </a:t>
            </a:r>
            <a:r>
              <a:rPr lang="it-IT" dirty="0" smtClean="0">
                <a:latin typeface="Lato" panose="020F0502020204030203"/>
              </a:rPr>
              <a:t>la </a:t>
            </a:r>
            <a:r>
              <a:rPr lang="it-IT" dirty="0">
                <a:latin typeface="Lato" panose="020F0502020204030203"/>
              </a:rPr>
              <a:t>dimensione di </a:t>
            </a:r>
            <a:r>
              <a:rPr lang="it-IT" dirty="0" smtClean="0">
                <a:latin typeface="Lato" panose="020F0502020204030203"/>
              </a:rPr>
              <a:t>genere, pressoché assente l’</a:t>
            </a:r>
            <a:r>
              <a:rPr lang="it-IT" dirty="0" err="1" smtClean="0">
                <a:latin typeface="Lato" panose="020F0502020204030203"/>
              </a:rPr>
              <a:t>ageing</a:t>
            </a:r>
            <a:endParaRPr lang="it-IT" dirty="0">
              <a:latin typeface="Lato" panose="020F0502020204030203"/>
            </a:endParaRP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 smtClean="0">
                <a:latin typeface="Lato" panose="020F0502020204030203"/>
              </a:rPr>
              <a:t>Diversità culturale </a:t>
            </a:r>
            <a:r>
              <a:rPr lang="it-IT" dirty="0" smtClean="0">
                <a:latin typeface="Lato" panose="020F0502020204030203"/>
              </a:rPr>
              <a:t>prevalentemente trattata in termini di </a:t>
            </a:r>
            <a:r>
              <a:rPr lang="it-IT" b="1" dirty="0" smtClean="0">
                <a:latin typeface="Lato" panose="020F0502020204030203"/>
              </a:rPr>
              <a:t>Politiche di Pari Opportunità </a:t>
            </a:r>
            <a:r>
              <a:rPr lang="it-IT" dirty="0" smtClean="0">
                <a:latin typeface="Lato" panose="020F0502020204030203"/>
              </a:rPr>
              <a:t>e di azioni di </a:t>
            </a:r>
            <a:r>
              <a:rPr lang="it-IT" b="1" dirty="0" smtClean="0">
                <a:latin typeface="Lato" panose="020F0502020204030203"/>
              </a:rPr>
              <a:t>contrasto alle discriminazioni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149472" y="3987227"/>
            <a:ext cx="6721719" cy="50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</a:pPr>
            <a:r>
              <a:rPr lang="it-IT" u="sng" dirty="0" smtClean="0">
                <a:latin typeface="Lato" panose="020F0502020204030203"/>
              </a:rPr>
              <a:t>Carta italiana per le pari opportunità e l’uguaglianza sul lavoro (UNAR)</a:t>
            </a:r>
          </a:p>
        </p:txBody>
      </p:sp>
    </p:spTree>
    <p:extLst>
      <p:ext uri="{BB962C8B-B14F-4D97-AF65-F5344CB8AC3E}">
        <p14:creationId xmlns:p14="http://schemas.microsoft.com/office/powerpoint/2010/main" val="3417910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117" y="1002024"/>
            <a:ext cx="4892381" cy="4973791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374241" y="2621041"/>
            <a:ext cx="5284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E01D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Indagine sulle imprese top 30 del territorio </a:t>
            </a:r>
            <a:endParaRPr lang="it-IT" sz="4000" b="1" dirty="0">
              <a:solidFill>
                <a:srgbClr val="E01D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0" y="6407239"/>
            <a:ext cx="12192000" cy="450761"/>
          </a:xfrm>
          <a:prstGeom prst="rect">
            <a:avLst/>
          </a:prstGeom>
          <a:solidFill>
            <a:srgbClr val="E01D46"/>
          </a:solidFill>
          <a:ln w="1260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0" y="0"/>
            <a:ext cx="12192000" cy="450761"/>
          </a:xfrm>
          <a:prstGeom prst="rect">
            <a:avLst/>
          </a:prstGeom>
          <a:solidFill>
            <a:srgbClr val="E01D46"/>
          </a:solidFill>
          <a:ln w="1260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5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Inquadramento dell’indagine</a:t>
            </a:r>
            <a:endParaRPr lang="it-IT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99751" y="1808794"/>
            <a:ext cx="10698052" cy="416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it-IT" b="1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OBIETTIVO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L’indagine ha avuto l’obiettivo di comprendere modalità e grado di diffusione del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 nelle imprese top 30 per fatturato del territorio dell’Emilia Ovest (Province di Reggio Emilia, Parma e Piacenza).</a:t>
            </a:r>
          </a:p>
          <a:p>
            <a:pPr marL="0" indent="0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it-IT" b="1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METODOLOGIA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</a:p>
          <a:p>
            <a:pPr indent="-342900" eaLnBrk="1" hangingPunct="1">
              <a:lnSpc>
                <a:spcPct val="100000"/>
              </a:lnSpc>
              <a:buClrTx/>
              <a:buSzTx/>
              <a:buFont typeface="+mj-lt"/>
              <a:buAutoNum type="arabicPeriod"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Individuazione delle prime 30 imprese per fatturato registrate presso le Camere di Commercio di Reggio Emilia, Parma e Piacenza.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</a:t>
            </a:r>
            <a:r>
              <a:rPr lang="it-IT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NB: </a:t>
            </a:r>
            <a:r>
              <a:rPr lang="it-IT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Una volta individuate tali imprese, si è riscontrato come due esse non fossero attività sul territorio di interesse, 	riducendo il campione a 28 imprese.</a:t>
            </a:r>
          </a:p>
          <a:p>
            <a:pPr indent="-342900" eaLnBrk="1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+mj-lt"/>
              <a:buAutoNum type="arabicPeriod" startAt="2"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Definizione del questionario online e somministrazione alle imprese.</a:t>
            </a:r>
          </a:p>
          <a:p>
            <a:pPr indent="-342900" eaLnBrk="1" hangingPunct="1">
              <a:lnSpc>
                <a:spcPct val="100000"/>
              </a:lnSpc>
              <a:buClrTx/>
              <a:buSzTx/>
              <a:buFont typeface="+mj-lt"/>
              <a:buAutoNum type="arabicPeriod" startAt="3"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Raccolta e analisi delle risposte ottenute (la metà delle imprese prese a riferimento ha risposto al questionario; un’impresa ha dichiarato esplicitamente il suo disinteresse per l’indagine).</a:t>
            </a:r>
          </a:p>
          <a:p>
            <a:pPr indent="-342900" eaLnBrk="1" hangingPunct="1">
              <a:lnSpc>
                <a:spcPct val="100000"/>
              </a:lnSpc>
              <a:buClrTx/>
              <a:buSzTx/>
              <a:buFont typeface="+mj-lt"/>
              <a:buAutoNum type="arabicPeriod" startAt="3"/>
            </a:pP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eaLnBrk="1" hangingPunct="1">
              <a:lnSpc>
                <a:spcPct val="100000"/>
              </a:lnSpc>
              <a:buClrTx/>
              <a:buSzTx/>
            </a:pPr>
            <a:r>
              <a:rPr lang="it-IT" b="1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RISULTATI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6" name="Figura a mano libera 5"/>
          <p:cNvSpPr/>
          <p:nvPr/>
        </p:nvSpPr>
        <p:spPr>
          <a:xfrm>
            <a:off x="1275008" y="5977712"/>
            <a:ext cx="875764" cy="732181"/>
          </a:xfrm>
          <a:custGeom>
            <a:avLst/>
            <a:gdLst>
              <a:gd name="connsiteX0" fmla="*/ 0 w 618186"/>
              <a:gd name="connsiteY0" fmla="*/ 0 h 734096"/>
              <a:gd name="connsiteX1" fmla="*/ 257577 w 618186"/>
              <a:gd name="connsiteY1" fmla="*/ 463640 h 734096"/>
              <a:gd name="connsiteX2" fmla="*/ 618186 w 618186"/>
              <a:gd name="connsiteY2" fmla="*/ 734096 h 734096"/>
              <a:gd name="connsiteX3" fmla="*/ 618186 w 618186"/>
              <a:gd name="connsiteY3" fmla="*/ 734096 h 73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186" h="734096">
                <a:moveTo>
                  <a:pt x="0" y="0"/>
                </a:moveTo>
                <a:cubicBezTo>
                  <a:pt x="77273" y="170645"/>
                  <a:pt x="154546" y="341291"/>
                  <a:pt x="257577" y="463640"/>
                </a:cubicBezTo>
                <a:cubicBezTo>
                  <a:pt x="360608" y="585989"/>
                  <a:pt x="618186" y="734096"/>
                  <a:pt x="618186" y="734096"/>
                </a:cubicBezTo>
                <a:lnTo>
                  <a:pt x="618186" y="734096"/>
                </a:ln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349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L’Agenda 2030 e le imprese top 30</a:t>
            </a:r>
            <a:endParaRPr lang="it-IT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205205" y="2609806"/>
            <a:ext cx="856986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Il 70% circa delle imprese rispondenti 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è a conoscenza dell’esistenza e degli obiettivi dell’Agenda 2030</a:t>
            </a:r>
            <a:r>
              <a:rPr lang="it-IT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237405" y="4657644"/>
            <a:ext cx="687251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Allo stesso tempo, tali imprese percepiscono una 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forte coerenza tra gli obiettivi dell’Agenda 2030 e la propria </a:t>
            </a:r>
            <a:r>
              <a:rPr lang="it-IT" b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mission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aziendale</a:t>
            </a:r>
            <a:endParaRPr lang="it-IT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Arco 13"/>
          <p:cNvSpPr/>
          <p:nvPr/>
        </p:nvSpPr>
        <p:spPr>
          <a:xfrm rot="12453839">
            <a:off x="1403442" y="2425675"/>
            <a:ext cx="3712312" cy="2441513"/>
          </a:xfrm>
          <a:prstGeom prst="arc">
            <a:avLst>
              <a:gd name="adj1" fmla="val 14774779"/>
              <a:gd name="adj2" fmla="val 20746279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768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95300"/>
            <a:ext cx="12192000" cy="1009650"/>
          </a:xfrm>
          <a:prstGeom prst="rect">
            <a:avLst/>
          </a:prstGeom>
          <a:solidFill>
            <a:srgbClr val="E01D46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 o promozione di pari opportunità?</a:t>
            </a:r>
            <a:endParaRPr lang="it-I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33560" y="2004899"/>
            <a:ext cx="11268075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Il 70% delle imprese del territorio dichiara di implementare azioni, pratiche o programmi riconducibili alla gestione e valorizzazione delle diversità (DM)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 alla promozione di pari opportunità (PPO) tra i dipendenti.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38" y="5664555"/>
            <a:ext cx="1160994" cy="1180313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71462" y="3139875"/>
            <a:ext cx="7498295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Forte componente extra-normativa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tra tali imprese, la quasi totalità afferma di oltrepassare una semplice logica di adeguamento alle norme di legge.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3468" y="4173807"/>
            <a:ext cx="6932657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</a:t>
            </a: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marL="1587" indent="0">
              <a:lnSpc>
                <a:spcPct val="100000"/>
              </a:lnSpc>
              <a:buClrTx/>
              <a:buSzTx/>
            </a:pPr>
            <a:r>
              <a:rPr lang="it-IT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ual è il principale orientamento di tali azioni, pratiche o programmi?</a:t>
            </a:r>
            <a:endParaRPr lang="it-IT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29262" y="5159232"/>
            <a:ext cx="1667345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DM: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22%</a:t>
            </a:r>
            <a:endParaRPr lang="it-IT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PPO: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44%</a:t>
            </a:r>
          </a:p>
          <a:p>
            <a:pPr marL="1587" indent="0">
              <a:lnSpc>
                <a:spcPct val="100000"/>
              </a:lnSpc>
              <a:buClrTx/>
              <a:buSzTx/>
            </a:pPr>
            <a:r>
              <a:rPr lang="it-IT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DM + PPO: 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33%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412459" y="5297732"/>
            <a:ext cx="6888834" cy="644877"/>
          </a:xfrm>
          <a:prstGeom prst="rect">
            <a:avLst/>
          </a:prstGeom>
          <a:noFill/>
          <a:ln w="28575">
            <a:solidFill>
              <a:srgbClr val="E01D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>
              <a:lnSpc>
                <a:spcPct val="100000"/>
              </a:lnSpc>
              <a:buClrTx/>
              <a:buSzTx/>
            </a:pP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quasi la metà delle imprese del territorio l’orientamento alla promozione delle pari opportunità prevale sul </a:t>
            </a:r>
            <a:r>
              <a:rPr lang="it-IT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Diversity</a:t>
            </a:r>
            <a:r>
              <a:rPr lang="it-IT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Management. </a:t>
            </a:r>
            <a:endParaRPr lang="it-IT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29262" y="5493532"/>
            <a:ext cx="1058858" cy="268307"/>
          </a:xfrm>
          <a:prstGeom prst="rect">
            <a:avLst/>
          </a:prstGeom>
          <a:noFill/>
          <a:ln w="28575">
            <a:solidFill>
              <a:srgbClr val="E01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>
            <a:off x="3504030" y="5620170"/>
            <a:ext cx="772732" cy="0"/>
          </a:xfrm>
          <a:prstGeom prst="straightConnector1">
            <a:avLst/>
          </a:prstGeom>
          <a:ln w="28575">
            <a:solidFill>
              <a:srgbClr val="E01D4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o 11"/>
          <p:cNvSpPr/>
          <p:nvPr/>
        </p:nvSpPr>
        <p:spPr>
          <a:xfrm rot="10800000">
            <a:off x="892290" y="1839764"/>
            <a:ext cx="1558343" cy="1552988"/>
          </a:xfrm>
          <a:prstGeom prst="arc">
            <a:avLst>
              <a:gd name="adj1" fmla="val 16200000"/>
              <a:gd name="adj2" fmla="val 54134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Arco 14"/>
          <p:cNvSpPr/>
          <p:nvPr/>
        </p:nvSpPr>
        <p:spPr>
          <a:xfrm rot="10800000">
            <a:off x="1447058" y="4042190"/>
            <a:ext cx="1558343" cy="1552988"/>
          </a:xfrm>
          <a:prstGeom prst="arc">
            <a:avLst>
              <a:gd name="adj1" fmla="val 16200000"/>
              <a:gd name="adj2" fmla="val 54134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55" y="4187355"/>
            <a:ext cx="658113" cy="6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4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1331</Words>
  <Application>Microsoft Office PowerPoint</Application>
  <PresentationFormat>Widescreen</PresentationFormat>
  <Paragraphs>175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9" baseType="lpstr">
      <vt:lpstr>Microsoft YaHei</vt:lpstr>
      <vt:lpstr>MS Gothic</vt:lpstr>
      <vt:lpstr>Arial</vt:lpstr>
      <vt:lpstr>Calibri</vt:lpstr>
      <vt:lpstr>Calibri Light</vt:lpstr>
      <vt:lpstr>Lato</vt:lpstr>
      <vt:lpstr>Times New Roman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Sabrina Rosati</cp:lastModifiedBy>
  <cp:revision>122</cp:revision>
  <cp:lastPrinted>2017-12-20T16:19:43Z</cp:lastPrinted>
  <dcterms:created xsi:type="dcterms:W3CDTF">2016-11-02T08:48:15Z</dcterms:created>
  <dcterms:modified xsi:type="dcterms:W3CDTF">2017-12-21T09:33:35Z</dcterms:modified>
</cp:coreProperties>
</file>